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58" r:id="rId4"/>
    <p:sldId id="261" r:id="rId5"/>
    <p:sldId id="264" r:id="rId6"/>
    <p:sldId id="267" r:id="rId7"/>
    <p:sldId id="273" r:id="rId8"/>
    <p:sldId id="265" r:id="rId9"/>
    <p:sldId id="269" r:id="rId10"/>
    <p:sldId id="268" r:id="rId11"/>
    <p:sldId id="270" r:id="rId12"/>
    <p:sldId id="271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CC"/>
    <a:srgbClr val="336600"/>
    <a:srgbClr val="003399"/>
    <a:srgbClr val="CC3300"/>
    <a:srgbClr val="FF9900"/>
    <a:srgbClr val="1B8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>
        <p:scale>
          <a:sx n="70" d="100"/>
          <a:sy n="70" d="100"/>
        </p:scale>
        <p:origin x="-197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39C4-9B4F-4407-BD3B-33484BB9FC8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8FF745-D498-48AB-A86E-4098F4CEF0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39C4-9B4F-4407-BD3B-33484BB9FC8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F745-D498-48AB-A86E-4098F4CEF0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39C4-9B4F-4407-BD3B-33484BB9FC8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F745-D498-48AB-A86E-4098F4CEF0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39C4-9B4F-4407-BD3B-33484BB9FC8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F745-D498-48AB-A86E-4098F4CEF0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39C4-9B4F-4407-BD3B-33484BB9FC8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88FF745-D498-48AB-A86E-4098F4CEF0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39C4-9B4F-4407-BD3B-33484BB9FC8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F745-D498-48AB-A86E-4098F4CEF0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39C4-9B4F-4407-BD3B-33484BB9FC8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F745-D498-48AB-A86E-4098F4CEF0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39C4-9B4F-4407-BD3B-33484BB9FC8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F745-D498-48AB-A86E-4098F4CEF0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39C4-9B4F-4407-BD3B-33484BB9FC8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F745-D498-48AB-A86E-4098F4CEF0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39C4-9B4F-4407-BD3B-33484BB9FC8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F745-D498-48AB-A86E-4098F4CEF0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39C4-9B4F-4407-BD3B-33484BB9FC8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88FF745-D498-48AB-A86E-4098F4CEF0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ED39C4-9B4F-4407-BD3B-33484BB9FC8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8FF745-D498-48AB-A86E-4098F4CEF07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Zástupný symbol pro obsah 13" descr="800px-Standard_time_zones_of_the_worl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5212" t="3558" r="5212" b="1358"/>
          <a:stretch>
            <a:fillRect/>
          </a:stretch>
        </p:blipFill>
        <p:spPr>
          <a:xfrm>
            <a:off x="0" y="1656184"/>
            <a:ext cx="9144000" cy="5229200"/>
          </a:xfrm>
        </p:spPr>
      </p:pic>
      <p:cxnSp>
        <p:nvCxnSpPr>
          <p:cNvPr id="5" name="Přímá spojovací čára 4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9419" y="79847"/>
            <a:ext cx="5745162" cy="1404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683568" y="5742384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cs-CZ" sz="9600" b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časová pásma</a:t>
            </a:r>
            <a:endParaRPr lang="cs-CZ" sz="9600" b="1" dirty="0">
              <a:solidFill>
                <a:schemeClr val="accent1">
                  <a:lumMod val="75000"/>
                </a:schemeClr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295672"/>
            <a:ext cx="8712968" cy="6301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800" b="1" dirty="0" smtClean="0">
                <a:solidFill>
                  <a:schemeClr val="accent4"/>
                </a:solidFill>
                <a:latin typeface="Corbel" pitchFamily="34" charset="0"/>
              </a:rPr>
              <a:t>datová mez</a:t>
            </a:r>
          </a:p>
          <a:p>
            <a:pPr>
              <a:spcAft>
                <a:spcPts val="600"/>
              </a:spcAft>
              <a:buNone/>
            </a:pPr>
            <a:r>
              <a:rPr lang="cs-CZ" sz="2000" b="1" dirty="0" smtClean="0">
                <a:solidFill>
                  <a:schemeClr val="accent1"/>
                </a:solidFill>
              </a:rPr>
              <a:t>=</a:t>
            </a:r>
            <a:r>
              <a:rPr lang="cs-CZ" dirty="0" smtClean="0"/>
              <a:t>	</a:t>
            </a:r>
            <a:r>
              <a:rPr lang="cs-CZ" b="1" dirty="0" smtClean="0">
                <a:latin typeface="Corbel" pitchFamily="34" charset="0"/>
              </a:rPr>
              <a:t>poledník 180°</a:t>
            </a:r>
          </a:p>
          <a:p>
            <a:pPr>
              <a:spcBef>
                <a:spcPts val="0"/>
              </a:spcBef>
            </a:pPr>
            <a:r>
              <a:rPr lang="cs-CZ" dirty="0" smtClean="0">
                <a:latin typeface="Corbel"/>
              </a:rPr>
              <a:t>datová mez neprochází přímo tímto poledníkem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SzPct val="80000"/>
              <a:buNone/>
            </a:pPr>
            <a:r>
              <a:rPr lang="cs-CZ" dirty="0" smtClean="0">
                <a:latin typeface="Corbel"/>
              </a:rPr>
              <a:t>	- je upravena hranicemi států, kterými  poledník 180</a:t>
            </a:r>
            <a:r>
              <a:rPr lang="cs-CZ" dirty="0" smtClean="0">
                <a:latin typeface="Corbel" pitchFamily="34" charset="0"/>
              </a:rPr>
              <a:t>°</a:t>
            </a:r>
            <a:r>
              <a:rPr lang="cs-CZ" b="1" dirty="0" smtClean="0">
                <a:latin typeface="Corbel" pitchFamily="34" charset="0"/>
              </a:rPr>
              <a:t> </a:t>
            </a:r>
            <a:r>
              <a:rPr lang="cs-CZ" dirty="0" smtClean="0">
                <a:latin typeface="Corbel"/>
              </a:rPr>
              <a:t>prochází</a:t>
            </a:r>
          </a:p>
          <a:p>
            <a:pPr>
              <a:spcBef>
                <a:spcPts val="0"/>
              </a:spcBef>
            </a:pPr>
            <a:r>
              <a:rPr lang="cs-CZ" dirty="0" smtClean="0">
                <a:latin typeface="Corbel"/>
              </a:rPr>
              <a:t>při přechodu datové meze </a:t>
            </a:r>
            <a:r>
              <a:rPr lang="cs-CZ" dirty="0" smtClean="0">
                <a:solidFill>
                  <a:schemeClr val="accent1"/>
                </a:solidFill>
                <a:latin typeface="Corbel"/>
              </a:rPr>
              <a:t>z východní </a:t>
            </a:r>
            <a:r>
              <a:rPr lang="cs-CZ" dirty="0" smtClean="0">
                <a:latin typeface="Corbel"/>
              </a:rPr>
              <a:t>polokoule </a:t>
            </a:r>
            <a:r>
              <a:rPr lang="cs-CZ" dirty="0" smtClean="0">
                <a:solidFill>
                  <a:schemeClr val="accent1"/>
                </a:solidFill>
                <a:latin typeface="Corbel"/>
              </a:rPr>
              <a:t>na západní </a:t>
            </a:r>
            <a:r>
              <a:rPr lang="cs-CZ" u="sng" dirty="0" smtClean="0">
                <a:solidFill>
                  <a:srgbClr val="CC3300"/>
                </a:solidFill>
                <a:latin typeface="Corbel"/>
              </a:rPr>
              <a:t>zmenšíme datum o 1 den</a:t>
            </a:r>
          </a:p>
          <a:p>
            <a:pPr lvl="1">
              <a:spcBef>
                <a:spcPts val="0"/>
              </a:spcBef>
              <a:buNone/>
            </a:pPr>
            <a:r>
              <a:rPr lang="cs-CZ" dirty="0" smtClean="0">
                <a:latin typeface="Corbel"/>
              </a:rPr>
              <a:t>	např.:  východní polokoule, středa 7 h	      datová mez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</a:pPr>
            <a:r>
              <a:rPr lang="cs-CZ" dirty="0" smtClean="0">
                <a:latin typeface="Corbel"/>
              </a:rPr>
              <a:t>	        západní polokoule, úterý 7 h</a:t>
            </a:r>
          </a:p>
          <a:p>
            <a:pPr lvl="1">
              <a:spcBef>
                <a:spcPts val="0"/>
              </a:spcBef>
              <a:buNone/>
            </a:pPr>
            <a:endParaRPr lang="cs-CZ" dirty="0" smtClean="0">
              <a:latin typeface="Corbel"/>
            </a:endParaRPr>
          </a:p>
          <a:p>
            <a:pPr>
              <a:spcBef>
                <a:spcPts val="0"/>
              </a:spcBef>
            </a:pPr>
            <a:r>
              <a:rPr lang="cs-CZ" dirty="0" smtClean="0">
                <a:latin typeface="Corbel"/>
              </a:rPr>
              <a:t>při přechodu datové meze </a:t>
            </a:r>
            <a:r>
              <a:rPr lang="cs-CZ" dirty="0" smtClean="0">
                <a:solidFill>
                  <a:srgbClr val="0000FF"/>
                </a:solidFill>
                <a:latin typeface="Corbel"/>
              </a:rPr>
              <a:t>ze západní </a:t>
            </a:r>
            <a:r>
              <a:rPr lang="cs-CZ" dirty="0" smtClean="0">
                <a:latin typeface="Corbel"/>
              </a:rPr>
              <a:t>polokoule </a:t>
            </a:r>
            <a:r>
              <a:rPr lang="cs-CZ" dirty="0" smtClean="0">
                <a:solidFill>
                  <a:srgbClr val="0000FF"/>
                </a:solidFill>
                <a:latin typeface="Corbel"/>
              </a:rPr>
              <a:t>na východní </a:t>
            </a:r>
            <a:r>
              <a:rPr lang="cs-CZ" dirty="0" smtClean="0">
                <a:latin typeface="Corbel"/>
              </a:rPr>
              <a:t> </a:t>
            </a:r>
            <a:r>
              <a:rPr lang="cs-CZ" u="sng" dirty="0" smtClean="0">
                <a:solidFill>
                  <a:srgbClr val="0000FF"/>
                </a:solidFill>
                <a:latin typeface="Corbel"/>
              </a:rPr>
              <a:t>zvětšíme datum o 1 den </a:t>
            </a:r>
            <a:r>
              <a:rPr lang="cs-CZ" dirty="0" smtClean="0"/>
              <a:t>	</a:t>
            </a:r>
          </a:p>
          <a:p>
            <a:pPr lvl="1">
              <a:spcBef>
                <a:spcPts val="0"/>
              </a:spcBef>
              <a:buNone/>
            </a:pPr>
            <a:r>
              <a:rPr lang="cs-CZ" dirty="0" smtClean="0">
                <a:latin typeface="Corbel"/>
              </a:rPr>
              <a:t>	např.:  západní  polokoule, sobota 13 h	        datová mez </a:t>
            </a:r>
          </a:p>
          <a:p>
            <a:pPr lvl="1">
              <a:spcBef>
                <a:spcPts val="0"/>
              </a:spcBef>
              <a:buNone/>
            </a:pPr>
            <a:r>
              <a:rPr lang="cs-CZ" dirty="0" smtClean="0">
                <a:latin typeface="Corbel"/>
              </a:rPr>
              <a:t>		  východní polokoule, neděle 13 h</a:t>
            </a:r>
          </a:p>
          <a:p>
            <a:endParaRPr lang="cs-CZ" sz="2000" dirty="0"/>
          </a:p>
        </p:txBody>
      </p:sp>
      <p:sp>
        <p:nvSpPr>
          <p:cNvPr id="6" name="Šipka doprava 5"/>
          <p:cNvSpPr/>
          <p:nvPr/>
        </p:nvSpPr>
        <p:spPr>
          <a:xfrm>
            <a:off x="5652120" y="3573040"/>
            <a:ext cx="360040" cy="2160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7740352" y="3573040"/>
            <a:ext cx="360040" cy="2160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899592" y="3933080"/>
            <a:ext cx="360040" cy="2160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5804520" y="5517256"/>
            <a:ext cx="360040" cy="2160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899592" y="5877296"/>
            <a:ext cx="360040" cy="2160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7884368" y="5517256"/>
            <a:ext cx="360040" cy="2160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-387424"/>
            <a:ext cx="7772400" cy="1143000"/>
          </a:xfrm>
        </p:spPr>
        <p:txBody>
          <a:bodyPr/>
          <a:lstStyle/>
          <a:p>
            <a:r>
              <a:rPr lang="cs-CZ" sz="3200" dirty="0" smtClean="0"/>
              <a:t>                              </a:t>
            </a:r>
            <a:r>
              <a:rPr lang="cs-CZ" sz="3200" b="1" dirty="0" smtClean="0">
                <a:latin typeface="Corbel" pitchFamily="34" charset="0"/>
              </a:rPr>
              <a:t>datová mez</a:t>
            </a:r>
            <a:endParaRPr lang="cs-CZ" sz="3200" b="1" dirty="0">
              <a:latin typeface="Corbel" pitchFamily="34" charset="0"/>
            </a:endParaRPr>
          </a:p>
        </p:txBody>
      </p:sp>
      <p:pic>
        <p:nvPicPr>
          <p:cNvPr id="4" name="Zástupný symbol pro obsah 3" descr="time_zon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509" r="509"/>
          <a:stretch>
            <a:fillRect/>
          </a:stretch>
        </p:blipFill>
        <p:spPr>
          <a:xfrm>
            <a:off x="0" y="980728"/>
            <a:ext cx="9144000" cy="5832648"/>
          </a:xfrm>
          <a:prstGeom prst="rect">
            <a:avLst/>
          </a:prstGeom>
        </p:spPr>
      </p:pic>
      <p:cxnSp>
        <p:nvCxnSpPr>
          <p:cNvPr id="8" name="Přímá spojovací šipka 7"/>
          <p:cNvCxnSpPr/>
          <p:nvPr/>
        </p:nvCxnSpPr>
        <p:spPr>
          <a:xfrm>
            <a:off x="5148064" y="620688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295672"/>
            <a:ext cx="8892480" cy="630168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cs-CZ" sz="4800" b="1" dirty="0" smtClean="0">
                <a:solidFill>
                  <a:srgbClr val="C00000"/>
                </a:solidFill>
                <a:latin typeface="Corbel" pitchFamily="34" charset="0"/>
              </a:rPr>
              <a:t>kontrolní otázky</a:t>
            </a:r>
          </a:p>
          <a:p>
            <a:pPr marL="457200" indent="-457200">
              <a:spcBef>
                <a:spcPts val="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cs-CZ" sz="2400" b="1" dirty="0" smtClean="0">
                <a:latin typeface="Corbel" pitchFamily="34" charset="0"/>
              </a:rPr>
              <a:t>Co je to pásmový čas?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cs-CZ" sz="2400" b="1" dirty="0" smtClean="0">
                <a:solidFill>
                  <a:schemeClr val="accent1"/>
                </a:solidFill>
                <a:latin typeface="Corbel" pitchFamily="34" charset="0"/>
              </a:rPr>
              <a:t>		</a:t>
            </a:r>
            <a:r>
              <a:rPr lang="cs-CZ" sz="2400" b="1" dirty="0" smtClean="0">
                <a:solidFill>
                  <a:schemeClr val="accent2"/>
                </a:solidFill>
                <a:latin typeface="Corbel" pitchFamily="34" charset="0"/>
              </a:rPr>
              <a:t>stejný čas jedné oblasti Země – jednoho </a:t>
            </a:r>
            <a:r>
              <a:rPr lang="cs-CZ" sz="2400" b="1" smtClean="0">
                <a:solidFill>
                  <a:schemeClr val="accent2"/>
                </a:solidFill>
                <a:latin typeface="Corbel" pitchFamily="34" charset="0"/>
              </a:rPr>
              <a:t>časového pásma</a:t>
            </a:r>
            <a:endParaRPr lang="cs-CZ" sz="2400" b="1" dirty="0" smtClean="0">
              <a:solidFill>
                <a:schemeClr val="accent2"/>
              </a:solidFill>
              <a:latin typeface="Corbel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 startAt="2"/>
            </a:pPr>
            <a:r>
              <a:rPr lang="cs-CZ" sz="2400" b="1" dirty="0" smtClean="0">
                <a:latin typeface="Corbel" pitchFamily="34" charset="0"/>
              </a:rPr>
              <a:t>Časová pásma jsou vedena ve směru poledníků - rovnoběžek.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 startAt="2"/>
            </a:pPr>
            <a:r>
              <a:rPr lang="cs-CZ" sz="2400" b="1" dirty="0" smtClean="0">
                <a:latin typeface="Corbel" pitchFamily="34" charset="0"/>
              </a:rPr>
              <a:t>Zemský povrch je rozdělen do 24 - 15 pásem; každé pásmo má šířku 24º - 15º.</a:t>
            </a:r>
          </a:p>
          <a:p>
            <a:pPr marL="457200" indent="-457200">
              <a:spcBef>
                <a:spcPts val="0"/>
              </a:spcBef>
              <a:buClr>
                <a:schemeClr val="accent2"/>
              </a:buClr>
              <a:buFont typeface="+mj-lt"/>
              <a:buAutoNum type="arabicPeriod" startAt="2"/>
            </a:pPr>
            <a:r>
              <a:rPr lang="cs-CZ" sz="2400" b="1" dirty="0" smtClean="0">
                <a:latin typeface="Corbel" pitchFamily="34" charset="0"/>
              </a:rPr>
              <a:t>Který poledník tvoří osu světového času?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cs-CZ" sz="2400" b="1" dirty="0" smtClean="0">
                <a:solidFill>
                  <a:schemeClr val="accent1"/>
                </a:solidFill>
                <a:latin typeface="Corbel" pitchFamily="34" charset="0"/>
              </a:rPr>
              <a:t>		</a:t>
            </a:r>
            <a:r>
              <a:rPr lang="cs-CZ" sz="2400" b="1" dirty="0" smtClean="0">
                <a:solidFill>
                  <a:schemeClr val="accent2"/>
                </a:solidFill>
                <a:latin typeface="Corbel" pitchFamily="34" charset="0"/>
              </a:rPr>
              <a:t>nultý, tzv. greenwichský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 startAt="5"/>
            </a:pPr>
            <a:r>
              <a:rPr lang="cs-CZ" sz="2400" b="1" dirty="0" smtClean="0">
                <a:latin typeface="Corbel" pitchFamily="34" charset="0"/>
              </a:rPr>
              <a:t>Časový rozdíl dvou sousedních časových pásem je 1 hodina -     2 hodiny - 3 hodiny.</a:t>
            </a:r>
          </a:p>
          <a:p>
            <a:pPr marL="457200" indent="-457200">
              <a:spcBef>
                <a:spcPts val="0"/>
              </a:spcBef>
              <a:buClr>
                <a:schemeClr val="accent2"/>
              </a:buClr>
              <a:buFont typeface="+mj-lt"/>
              <a:buAutoNum type="arabicPeriod" startAt="6"/>
            </a:pPr>
            <a:r>
              <a:rPr lang="cs-CZ" sz="2400" b="1" dirty="0" smtClean="0">
                <a:latin typeface="Corbel" pitchFamily="34" charset="0"/>
              </a:rPr>
              <a:t>ČR leží v  -1   ±0   +1   +2   časovém pásmu.</a:t>
            </a:r>
            <a:endParaRPr lang="cs-CZ" sz="2400" dirty="0">
              <a:latin typeface="Corbel" pitchFamily="34" charset="0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5508104" y="2060848"/>
            <a:ext cx="1584176" cy="50405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4716016" y="2636912"/>
            <a:ext cx="432048" cy="43204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2123728" y="2996952"/>
            <a:ext cx="432048" cy="43204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7316688" y="4365104"/>
            <a:ext cx="1287760" cy="50405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2915816" y="5301208"/>
            <a:ext cx="432048" cy="43204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772400" cy="1143000"/>
          </a:xfrm>
        </p:spPr>
        <p:txBody>
          <a:bodyPr>
            <a:noAutofit/>
          </a:bodyPr>
          <a:lstStyle/>
          <a:p>
            <a:r>
              <a:rPr lang="cs-CZ" sz="5400" b="1" dirty="0" smtClean="0">
                <a:solidFill>
                  <a:srgbClr val="CC3300"/>
                </a:solidFill>
                <a:latin typeface="Corbel" pitchFamily="34" charset="0"/>
              </a:rPr>
              <a:t>obsah</a:t>
            </a:r>
            <a:endParaRPr lang="cs-CZ" sz="5400" b="1" dirty="0">
              <a:solidFill>
                <a:srgbClr val="CC3300"/>
              </a:solidFill>
              <a:latin typeface="Corbe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229600" cy="522156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sz="3200" dirty="0" smtClean="0">
                <a:latin typeface="Corbel" pitchFamily="34" charset="0"/>
              </a:rPr>
              <a:t>časová pásma</a:t>
            </a:r>
          </a:p>
          <a:p>
            <a:pPr>
              <a:spcAft>
                <a:spcPts val="1200"/>
              </a:spcAft>
            </a:pPr>
            <a:r>
              <a:rPr lang="cs-CZ" sz="3200" dirty="0" smtClean="0">
                <a:latin typeface="Corbel" pitchFamily="34" charset="0"/>
              </a:rPr>
              <a:t>pásmový čas</a:t>
            </a:r>
          </a:p>
          <a:p>
            <a:pPr>
              <a:spcAft>
                <a:spcPts val="1200"/>
              </a:spcAft>
            </a:pPr>
            <a:r>
              <a:rPr lang="cs-CZ" sz="3200" dirty="0" smtClean="0">
                <a:latin typeface="Corbel" pitchFamily="34" charset="0"/>
              </a:rPr>
              <a:t>světový čas</a:t>
            </a:r>
          </a:p>
          <a:p>
            <a:pPr>
              <a:spcAft>
                <a:spcPts val="1200"/>
              </a:spcAft>
            </a:pPr>
            <a:r>
              <a:rPr lang="cs-CZ" sz="3200" dirty="0" smtClean="0">
                <a:latin typeface="Corbel" pitchFamily="34" charset="0"/>
              </a:rPr>
              <a:t>středoevropský čas</a:t>
            </a:r>
          </a:p>
          <a:p>
            <a:pPr>
              <a:spcAft>
                <a:spcPts val="1200"/>
              </a:spcAft>
            </a:pPr>
            <a:r>
              <a:rPr lang="cs-CZ" sz="3200" dirty="0" smtClean="0">
                <a:latin typeface="Corbel" pitchFamily="34" charset="0"/>
              </a:rPr>
              <a:t>smluvený čas, letní čas</a:t>
            </a:r>
          </a:p>
          <a:p>
            <a:pPr>
              <a:spcAft>
                <a:spcPts val="2400"/>
              </a:spcAft>
            </a:pPr>
            <a:r>
              <a:rPr lang="cs-CZ" sz="3200" dirty="0" smtClean="0">
                <a:latin typeface="Corbel" pitchFamily="34" charset="0"/>
              </a:rPr>
              <a:t>datová mez</a:t>
            </a:r>
          </a:p>
          <a:p>
            <a:pPr>
              <a:spcAft>
                <a:spcPts val="1200"/>
              </a:spcAft>
            </a:pPr>
            <a:r>
              <a:rPr lang="cs-CZ" sz="3200" b="1" dirty="0" smtClean="0">
                <a:solidFill>
                  <a:schemeClr val="accent2"/>
                </a:solidFill>
                <a:latin typeface="Corbel" pitchFamily="34" charset="0"/>
              </a:rPr>
              <a:t>kontrolní otázky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496944" cy="522156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atin typeface="Corbel" pitchFamily="34" charset="0"/>
              </a:rPr>
              <a:t>časové pásmo </a:t>
            </a:r>
          </a:p>
          <a:p>
            <a:pPr>
              <a:buNone/>
            </a:pPr>
            <a:r>
              <a:rPr lang="cs-CZ" b="1" dirty="0" smtClean="0">
                <a:solidFill>
                  <a:schemeClr val="accent1"/>
                </a:solidFill>
                <a:latin typeface="Corbel" pitchFamily="34" charset="0"/>
              </a:rPr>
              <a:t>		</a:t>
            </a:r>
            <a:r>
              <a:rPr lang="cs-CZ" b="1" dirty="0" smtClean="0">
                <a:solidFill>
                  <a:schemeClr val="accent2"/>
                </a:solidFill>
                <a:latin typeface="Corbel" pitchFamily="34" charset="0"/>
              </a:rPr>
              <a:t>=</a:t>
            </a:r>
            <a:r>
              <a:rPr lang="cs-CZ" dirty="0" smtClean="0">
                <a:latin typeface="Corbel" pitchFamily="34" charset="0"/>
              </a:rPr>
              <a:t> ta část Země, která používá </a:t>
            </a:r>
            <a:r>
              <a:rPr lang="cs-CZ" dirty="0" smtClean="0">
                <a:uFill>
                  <a:solidFill>
                    <a:schemeClr val="accent2"/>
                  </a:solidFill>
                </a:uFill>
                <a:latin typeface="Corbel" pitchFamily="34" charset="0"/>
              </a:rPr>
              <a:t>stejný čas</a:t>
            </a:r>
          </a:p>
          <a:p>
            <a:pPr>
              <a:buNone/>
            </a:pPr>
            <a:r>
              <a:rPr lang="cs-CZ" b="1" dirty="0" smtClean="0">
                <a:solidFill>
                  <a:schemeClr val="accent2"/>
                </a:solidFill>
                <a:latin typeface="Corbel" pitchFamily="34" charset="0"/>
              </a:rPr>
              <a:t>							=</a:t>
            </a:r>
            <a:r>
              <a:rPr lang="cs-CZ" dirty="0" smtClean="0">
                <a:solidFill>
                  <a:schemeClr val="accent2"/>
                </a:solidFill>
                <a:latin typeface="Corbel" pitchFamily="34" charset="0"/>
              </a:rPr>
              <a:t> </a:t>
            </a:r>
            <a:r>
              <a:rPr lang="cs-CZ" b="1" dirty="0" smtClean="0">
                <a:solidFill>
                  <a:schemeClr val="accent2"/>
                </a:solidFill>
                <a:latin typeface="Corbel" pitchFamily="34" charset="0"/>
              </a:rPr>
              <a:t>pásmový čas</a:t>
            </a:r>
          </a:p>
        </p:txBody>
      </p:sp>
      <p:pic>
        <p:nvPicPr>
          <p:cNvPr id="18" name="Obrázek 17" descr="time_z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3096" y="1988840"/>
            <a:ext cx="7297809" cy="4608512"/>
          </a:xfrm>
          <a:prstGeom prst="rect">
            <a:avLst/>
          </a:prstGeom>
        </p:spPr>
      </p:pic>
      <p:sp>
        <p:nvSpPr>
          <p:cNvPr id="4" name="Šipka ohnutá nahoru 3"/>
          <p:cNvSpPr/>
          <p:nvPr/>
        </p:nvSpPr>
        <p:spPr>
          <a:xfrm rot="5400000">
            <a:off x="5508104" y="1412776"/>
            <a:ext cx="360040" cy="216024"/>
          </a:xfrm>
          <a:prstGeom prst="bent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2840" y="295672"/>
            <a:ext cx="8229600" cy="637368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orbel" pitchFamily="34" charset="0"/>
              </a:rPr>
              <a:t>Země: 180° na východ a 180° na západ          celkem 360°</a:t>
            </a:r>
          </a:p>
          <a:p>
            <a:r>
              <a:rPr lang="cs-CZ" dirty="0" smtClean="0">
                <a:latin typeface="Corbel" pitchFamily="34" charset="0"/>
              </a:rPr>
              <a:t>jedno otočení Země kolem zemské osy trvá 24 hodin</a:t>
            </a:r>
          </a:p>
          <a:p>
            <a:endParaRPr lang="cs-CZ" dirty="0" smtClean="0">
              <a:latin typeface="Corbel" pitchFamily="34" charset="0"/>
            </a:endParaRPr>
          </a:p>
          <a:p>
            <a:r>
              <a:rPr lang="cs-CZ" dirty="0" smtClean="0">
                <a:latin typeface="Corbel" pitchFamily="34" charset="0"/>
              </a:rPr>
              <a:t>Země je rozdělena</a:t>
            </a:r>
          </a:p>
          <a:p>
            <a:pPr>
              <a:buNone/>
            </a:pPr>
            <a:r>
              <a:rPr lang="cs-CZ" dirty="0" smtClean="0">
                <a:latin typeface="Corbel" pitchFamily="34" charset="0"/>
              </a:rPr>
              <a:t>	na </a:t>
            </a:r>
            <a:r>
              <a:rPr lang="cs-CZ" b="1" dirty="0" smtClean="0">
                <a:solidFill>
                  <a:schemeClr val="accent2"/>
                </a:solidFill>
                <a:latin typeface="Corbel" pitchFamily="34" charset="0"/>
              </a:rPr>
              <a:t>24 časových pásem</a:t>
            </a:r>
          </a:p>
          <a:p>
            <a:pPr>
              <a:buNone/>
            </a:pPr>
            <a:r>
              <a:rPr lang="cs-CZ" b="1" dirty="0" smtClean="0">
                <a:solidFill>
                  <a:schemeClr val="accent2"/>
                </a:solidFill>
                <a:latin typeface="Corbel" pitchFamily="34" charset="0"/>
              </a:rPr>
              <a:t> </a:t>
            </a:r>
          </a:p>
          <a:p>
            <a:r>
              <a:rPr lang="cs-CZ" dirty="0" smtClean="0">
                <a:latin typeface="Corbel" pitchFamily="34" charset="0"/>
              </a:rPr>
              <a:t>velikost časových pásem</a:t>
            </a:r>
          </a:p>
          <a:p>
            <a:pPr>
              <a:buNone/>
            </a:pPr>
            <a:r>
              <a:rPr lang="cs-CZ" b="1" dirty="0" smtClean="0">
                <a:solidFill>
                  <a:schemeClr val="accent2"/>
                </a:solidFill>
                <a:latin typeface="Corbel" pitchFamily="34" charset="0"/>
              </a:rPr>
              <a:t> 	</a:t>
            </a:r>
          </a:p>
          <a:p>
            <a:pPr>
              <a:buNone/>
            </a:pPr>
            <a:endParaRPr lang="cs-CZ" sz="2000" dirty="0" smtClean="0">
              <a:solidFill>
                <a:schemeClr val="accent2"/>
              </a:solidFill>
              <a:latin typeface="Corbel" pitchFamily="34" charset="0"/>
            </a:endParaRPr>
          </a:p>
          <a:p>
            <a:pPr>
              <a:buNone/>
            </a:pPr>
            <a:endParaRPr lang="cs-CZ" sz="2000" dirty="0" smtClean="0">
              <a:latin typeface="Corbel" pitchFamily="34" charset="0"/>
            </a:endParaRPr>
          </a:p>
          <a:p>
            <a:pPr>
              <a:buNone/>
            </a:pPr>
            <a:r>
              <a:rPr lang="cs-CZ" sz="2400" dirty="0" smtClean="0">
                <a:latin typeface="Corbel" pitchFamily="34" charset="0"/>
              </a:rPr>
              <a:t>počet stupňů 	  	počet hodin </a:t>
            </a:r>
          </a:p>
          <a:p>
            <a:pPr>
              <a:spcBef>
                <a:spcPts val="0"/>
              </a:spcBef>
              <a:buNone/>
            </a:pPr>
            <a:r>
              <a:rPr lang="cs-CZ" sz="2400" dirty="0" smtClean="0">
                <a:latin typeface="Corbel" pitchFamily="34" charset="0"/>
              </a:rPr>
              <a:t>zeměpisné délky       	jednoho dne       </a:t>
            </a:r>
            <a:r>
              <a:rPr lang="cs-CZ" sz="2400" b="1" dirty="0" smtClean="0">
                <a:solidFill>
                  <a:schemeClr val="accent2"/>
                </a:solidFill>
                <a:latin typeface="Corbel" pitchFamily="34" charset="0"/>
              </a:rPr>
              <a:t>			</a:t>
            </a:r>
          </a:p>
          <a:p>
            <a:pPr>
              <a:spcBef>
                <a:spcPts val="0"/>
              </a:spcBef>
              <a:buNone/>
            </a:pPr>
            <a:endParaRPr lang="cs-CZ" sz="2400" b="1" dirty="0" smtClean="0">
              <a:solidFill>
                <a:schemeClr val="accent2"/>
              </a:solidFill>
              <a:latin typeface="Corbe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cs-CZ" sz="2400" b="1" dirty="0" smtClean="0">
                <a:solidFill>
                  <a:schemeClr val="accent2"/>
                </a:solidFill>
                <a:latin typeface="Corbel" pitchFamily="34" charset="0"/>
              </a:rPr>
              <a:t>		šířka 1 časového pásma</a:t>
            </a:r>
            <a:r>
              <a:rPr lang="cs-CZ" sz="2000" dirty="0" smtClean="0">
                <a:latin typeface="Corbel" pitchFamily="34" charset="0"/>
              </a:rPr>
              <a:t>	</a:t>
            </a:r>
            <a:endParaRPr lang="cs-CZ" sz="2000" dirty="0">
              <a:latin typeface="Corbel" pitchFamily="34" charset="0"/>
            </a:endParaRPr>
          </a:p>
        </p:txBody>
      </p:sp>
      <p:pic>
        <p:nvPicPr>
          <p:cNvPr id="5" name="Obrázek 4" descr="casova pas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620159"/>
            <a:ext cx="3462262" cy="3393017"/>
          </a:xfrm>
          <a:prstGeom prst="rect">
            <a:avLst/>
          </a:prstGeom>
        </p:spPr>
      </p:pic>
      <p:cxnSp>
        <p:nvCxnSpPr>
          <p:cNvPr id="7" name="Přímá spojovací šipka 6"/>
          <p:cNvCxnSpPr>
            <a:stCxn id="11" idx="2"/>
          </p:cNvCxnSpPr>
          <p:nvPr/>
        </p:nvCxnSpPr>
        <p:spPr>
          <a:xfrm flipH="1">
            <a:off x="971600" y="4096236"/>
            <a:ext cx="180020" cy="700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>
            <a:stCxn id="13" idx="2"/>
          </p:cNvCxnSpPr>
          <p:nvPr/>
        </p:nvCxnSpPr>
        <p:spPr>
          <a:xfrm>
            <a:off x="2015716" y="4096236"/>
            <a:ext cx="1260140" cy="772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 flipH="1">
            <a:off x="2555776" y="4221088"/>
            <a:ext cx="216024" cy="1800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403648" y="357301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2"/>
                </a:solidFill>
                <a:latin typeface="Corbel" pitchFamily="34" charset="0"/>
              </a:rPr>
              <a:t>:</a:t>
            </a:r>
            <a:endParaRPr lang="cs-CZ" sz="2800" dirty="0">
              <a:solidFill>
                <a:schemeClr val="accent2"/>
              </a:solidFill>
              <a:latin typeface="Corbe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55576" y="357301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2"/>
                </a:solidFill>
                <a:latin typeface="Corbel" pitchFamily="34" charset="0"/>
              </a:rPr>
              <a:t>360</a:t>
            </a:r>
            <a:endParaRPr lang="cs-CZ" sz="2800" dirty="0">
              <a:solidFill>
                <a:schemeClr val="accent2"/>
              </a:solidFill>
              <a:latin typeface="Corbe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123728" y="357301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2"/>
                </a:solidFill>
                <a:latin typeface="Corbel" pitchFamily="34" charset="0"/>
              </a:rPr>
              <a:t>=</a:t>
            </a:r>
            <a:endParaRPr lang="cs-CZ" sz="2800" dirty="0">
              <a:solidFill>
                <a:schemeClr val="accent2"/>
              </a:solidFill>
              <a:latin typeface="Corbe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619672" y="357301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2"/>
                </a:solidFill>
                <a:latin typeface="Corbel" pitchFamily="34" charset="0"/>
              </a:rPr>
              <a:t>24</a:t>
            </a:r>
            <a:endParaRPr lang="cs-CZ" sz="2800" dirty="0">
              <a:solidFill>
                <a:schemeClr val="accent2"/>
              </a:solidFill>
              <a:latin typeface="Corbe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483768" y="357301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  <a:latin typeface="Corbel" pitchFamily="34" charset="0"/>
              </a:rPr>
              <a:t>15</a:t>
            </a:r>
            <a:r>
              <a:rPr lang="cs-CZ" sz="2800" b="1" dirty="0" smtClean="0">
                <a:solidFill>
                  <a:schemeClr val="accent2"/>
                </a:solidFill>
                <a:latin typeface="Corbel"/>
              </a:rPr>
              <a:t>°</a:t>
            </a:r>
            <a:endParaRPr lang="cs-CZ" sz="2800" b="1" dirty="0">
              <a:solidFill>
                <a:schemeClr val="accent2"/>
              </a:solidFill>
              <a:latin typeface="Corbel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076056" y="5229200"/>
            <a:ext cx="40679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ct val="130000"/>
              <a:buFont typeface="Arial" pitchFamily="34" charset="0"/>
              <a:buChar char="•"/>
            </a:pPr>
            <a:r>
              <a:rPr lang="cs-CZ" sz="2600" dirty="0" smtClean="0">
                <a:latin typeface="Corbel" pitchFamily="34" charset="0"/>
              </a:rPr>
              <a:t>   poledníky 0°, 15°, 45°,  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</a:pPr>
            <a:r>
              <a:rPr lang="cs-CZ" sz="2600" dirty="0" smtClean="0">
                <a:latin typeface="Corbel" pitchFamily="34" charset="0"/>
              </a:rPr>
              <a:t>     60°  atd. = </a:t>
            </a:r>
            <a:r>
              <a:rPr lang="cs-CZ" sz="2600" dirty="0" smtClean="0">
                <a:solidFill>
                  <a:schemeClr val="accent2"/>
                </a:solidFill>
                <a:latin typeface="Corbel" pitchFamily="34" charset="0"/>
              </a:rPr>
              <a:t>osy čas.pásem</a:t>
            </a:r>
          </a:p>
          <a:p>
            <a:endParaRPr lang="cs-CZ" dirty="0"/>
          </a:p>
        </p:txBody>
      </p:sp>
      <p:sp>
        <p:nvSpPr>
          <p:cNvPr id="16" name="Elipsa 15"/>
          <p:cNvSpPr/>
          <p:nvPr/>
        </p:nvSpPr>
        <p:spPr>
          <a:xfrm>
            <a:off x="2483768" y="3645024"/>
            <a:ext cx="648072" cy="432048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6012160" y="404664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295672"/>
            <a:ext cx="8568952" cy="615766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orbel" pitchFamily="34" charset="0"/>
              </a:rPr>
              <a:t>v každém místě jednoho časového pásma je stejný čas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cs-CZ" b="1" dirty="0" smtClean="0">
                <a:solidFill>
                  <a:schemeClr val="accent2"/>
                </a:solidFill>
                <a:latin typeface="Corbel" pitchFamily="34" charset="0"/>
              </a:rPr>
              <a:t>	= </a:t>
            </a:r>
            <a:r>
              <a:rPr lang="cs-CZ" sz="3200" b="1" dirty="0" smtClean="0">
                <a:solidFill>
                  <a:schemeClr val="accent2"/>
                </a:solidFill>
                <a:latin typeface="Corbel" pitchFamily="34" charset="0"/>
              </a:rPr>
              <a:t>pásmový čas</a:t>
            </a:r>
            <a:endParaRPr lang="cs-CZ" sz="32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r>
              <a:rPr lang="cs-CZ" dirty="0" smtClean="0">
                <a:latin typeface="Corbel" pitchFamily="34" charset="0"/>
              </a:rPr>
              <a:t>sousední časové pásmo ležící </a:t>
            </a:r>
            <a:r>
              <a:rPr lang="cs-CZ" b="1" dirty="0" smtClean="0">
                <a:solidFill>
                  <a:srgbClr val="1B8D15"/>
                </a:solidFill>
                <a:latin typeface="Corbel" pitchFamily="34" charset="0"/>
              </a:rPr>
              <a:t>na východ </a:t>
            </a:r>
            <a:r>
              <a:rPr lang="cs-CZ" dirty="0" smtClean="0">
                <a:latin typeface="Corbel" pitchFamily="34" charset="0"/>
              </a:rPr>
              <a:t>od určitého časového pásma: </a:t>
            </a:r>
            <a:r>
              <a:rPr lang="cs-CZ" b="1" dirty="0" smtClean="0">
                <a:solidFill>
                  <a:srgbClr val="1B8D15"/>
                </a:solidFill>
                <a:latin typeface="Corbel" pitchFamily="34" charset="0"/>
              </a:rPr>
              <a:t>+ 1 hodina</a:t>
            </a:r>
            <a:endParaRPr lang="cs-CZ" sz="1200" dirty="0" smtClean="0">
              <a:latin typeface="Corbel" pitchFamily="34" charset="0"/>
            </a:endParaRPr>
          </a:p>
          <a:p>
            <a:pPr>
              <a:spcAft>
                <a:spcPts val="2400"/>
              </a:spcAft>
            </a:pPr>
            <a:r>
              <a:rPr lang="cs-CZ" dirty="0" smtClean="0">
                <a:latin typeface="Corbel" pitchFamily="34" charset="0"/>
              </a:rPr>
              <a:t>sousední časové pásmo ležící </a:t>
            </a:r>
            <a:r>
              <a:rPr lang="cs-CZ" b="1" dirty="0" smtClean="0">
                <a:solidFill>
                  <a:srgbClr val="FF9900"/>
                </a:solidFill>
                <a:latin typeface="Corbel" pitchFamily="34" charset="0"/>
              </a:rPr>
              <a:t>na západ </a:t>
            </a:r>
            <a:r>
              <a:rPr lang="cs-CZ" dirty="0" smtClean="0">
                <a:latin typeface="Corbel" pitchFamily="34" charset="0"/>
              </a:rPr>
              <a:t>od určitého časového pásma:  </a:t>
            </a:r>
            <a:r>
              <a:rPr lang="cs-CZ" b="1" dirty="0" smtClean="0">
                <a:solidFill>
                  <a:srgbClr val="FF9900"/>
                </a:solidFill>
                <a:latin typeface="Corbel" pitchFamily="34" charset="0"/>
              </a:rPr>
              <a:t>– 1 hodina</a:t>
            </a:r>
            <a:endParaRPr lang="cs-CZ" sz="1200" b="1" dirty="0" smtClean="0">
              <a:latin typeface="Corbel" pitchFamily="34" charset="0"/>
            </a:endParaRPr>
          </a:p>
          <a:p>
            <a:r>
              <a:rPr lang="cs-CZ" b="1" dirty="0" smtClean="0">
                <a:latin typeface="Corbel" pitchFamily="34" charset="0"/>
              </a:rPr>
              <a:t>základní čas   </a:t>
            </a:r>
            <a:r>
              <a:rPr lang="cs-CZ" b="1" dirty="0" smtClean="0">
                <a:solidFill>
                  <a:srgbClr val="003399"/>
                </a:solidFill>
                <a:latin typeface="Corbel" pitchFamily="34" charset="0"/>
              </a:rPr>
              <a:t>=   </a:t>
            </a:r>
            <a:r>
              <a:rPr lang="cs-CZ" sz="3200" b="1" dirty="0" smtClean="0">
                <a:solidFill>
                  <a:srgbClr val="003399"/>
                </a:solidFill>
                <a:latin typeface="Corbel" pitchFamily="34" charset="0"/>
              </a:rPr>
              <a:t>světový čas   </a:t>
            </a:r>
            <a:r>
              <a:rPr lang="cs-CZ" b="1" dirty="0" smtClean="0">
                <a:solidFill>
                  <a:srgbClr val="003399"/>
                </a:solidFill>
                <a:latin typeface="Corbel" pitchFamily="34" charset="0"/>
              </a:rPr>
              <a:t>=   </a:t>
            </a:r>
            <a:r>
              <a:rPr lang="cs-CZ" dirty="0" err="1" smtClean="0">
                <a:latin typeface="Corbel" pitchFamily="34" charset="0"/>
              </a:rPr>
              <a:t>čas</a:t>
            </a:r>
            <a:r>
              <a:rPr lang="cs-CZ" dirty="0" smtClean="0">
                <a:latin typeface="Corbel" pitchFamily="34" charset="0"/>
              </a:rPr>
              <a:t> nultého poledníku</a:t>
            </a:r>
            <a:endParaRPr lang="cs-CZ" sz="1200" b="1" dirty="0" smtClean="0">
              <a:latin typeface="Corbel" pitchFamily="34" charset="0"/>
            </a:endParaRPr>
          </a:p>
          <a:p>
            <a:endParaRPr lang="cs-CZ" b="1" dirty="0" smtClean="0"/>
          </a:p>
          <a:p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	</a:t>
            </a:r>
            <a:endParaRPr lang="cs-CZ" sz="2000" dirty="0"/>
          </a:p>
        </p:txBody>
      </p:sp>
      <p:pic>
        <p:nvPicPr>
          <p:cNvPr id="5" name="Obrázek 4" descr="timezo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4625" y="4293096"/>
            <a:ext cx="4229100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imezo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43322"/>
            <a:ext cx="7936961" cy="4629894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2699792" y="5768280"/>
            <a:ext cx="1296144" cy="18371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3200" b="1" dirty="0" smtClean="0">
                <a:latin typeface="Corbel" pitchFamily="34" charset="0"/>
              </a:rPr>
              <a:t>západ</a:t>
            </a: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600" dirty="0" smtClean="0">
                <a:latin typeface="Corbel" pitchFamily="34" charset="0"/>
              </a:rPr>
              <a:t>- 1 h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4788024" y="5517232"/>
            <a:ext cx="129614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flipH="1">
            <a:off x="2627784" y="5517232"/>
            <a:ext cx="129614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čára 11"/>
          <p:cNvCxnSpPr/>
          <p:nvPr/>
        </p:nvCxnSpPr>
        <p:spPr>
          <a:xfrm flipV="1">
            <a:off x="4139952" y="548680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 flipV="1">
            <a:off x="4499992" y="548680"/>
            <a:ext cx="0" cy="48245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275856" y="9746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2"/>
                </a:solidFill>
                <a:latin typeface="Corbel" pitchFamily="34" charset="0"/>
              </a:rPr>
              <a:t>  </a:t>
            </a:r>
            <a:r>
              <a:rPr lang="cs-CZ" sz="2800" b="1" u="sng" dirty="0" smtClean="0">
                <a:solidFill>
                  <a:schemeClr val="accent2"/>
                </a:solidFill>
                <a:latin typeface="Corbel" pitchFamily="34" charset="0"/>
              </a:rPr>
              <a:t>světový čas</a:t>
            </a:r>
            <a:endParaRPr lang="cs-CZ" sz="2800" b="1" u="sng" dirty="0">
              <a:solidFill>
                <a:schemeClr val="accent2"/>
              </a:solidFill>
              <a:latin typeface="Corbel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716016" y="5768280"/>
            <a:ext cx="1512168" cy="18371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3200" b="1" dirty="0" smtClean="0">
                <a:latin typeface="Corbel" pitchFamily="34" charset="0"/>
              </a:rPr>
              <a:t>východ</a:t>
            </a: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600" dirty="0" smtClean="0">
                <a:latin typeface="Corbel" pitchFamily="34" charset="0"/>
              </a:rPr>
              <a:t>+ 1 h</a:t>
            </a:r>
            <a:endParaRPr kumimoji="0" 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4536504" cy="6597352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cs-CZ" sz="3600" b="1" dirty="0" smtClean="0">
                <a:solidFill>
                  <a:schemeClr val="accent1"/>
                </a:solidFill>
                <a:latin typeface="Corbel" pitchFamily="34" charset="0"/>
              </a:rPr>
              <a:t>středoevropský čas</a:t>
            </a:r>
          </a:p>
          <a:p>
            <a:pPr>
              <a:spcAft>
                <a:spcPts val="1800"/>
              </a:spcAft>
              <a:buNone/>
            </a:pPr>
            <a:r>
              <a:rPr lang="cs-CZ" sz="3600" b="1" dirty="0" smtClean="0">
                <a:solidFill>
                  <a:schemeClr val="accent1"/>
                </a:solidFill>
                <a:latin typeface="Corbel" pitchFamily="34" charset="0"/>
              </a:rPr>
              <a:t>	</a:t>
            </a:r>
            <a:r>
              <a:rPr lang="cs-CZ" sz="2400" dirty="0" smtClean="0">
                <a:latin typeface="Corbel" pitchFamily="34" charset="0"/>
              </a:rPr>
              <a:t>= čas v časovém pásmu, jehož střed tvoří poledník </a:t>
            </a:r>
            <a:r>
              <a:rPr lang="cs-CZ" sz="2400" dirty="0" smtClean="0">
                <a:solidFill>
                  <a:schemeClr val="accent1"/>
                </a:solidFill>
                <a:latin typeface="Corbel" pitchFamily="34" charset="0"/>
              </a:rPr>
              <a:t>15°v. </a:t>
            </a:r>
            <a:r>
              <a:rPr lang="cs-CZ" sz="2400" dirty="0" err="1" smtClean="0">
                <a:solidFill>
                  <a:schemeClr val="accent1"/>
                </a:solidFill>
                <a:latin typeface="Corbel" pitchFamily="34" charset="0"/>
              </a:rPr>
              <a:t>d</a:t>
            </a:r>
            <a:r>
              <a:rPr lang="cs-CZ" sz="2400" dirty="0" smtClean="0">
                <a:solidFill>
                  <a:srgbClr val="C00000"/>
                </a:solidFill>
                <a:latin typeface="Corbel" pitchFamily="34" charset="0"/>
              </a:rPr>
              <a:t>.</a:t>
            </a:r>
            <a:endParaRPr lang="cs-CZ" sz="2400" dirty="0" smtClean="0">
              <a:latin typeface="Corbel" pitchFamily="34" charset="0"/>
            </a:endParaRPr>
          </a:p>
          <a:p>
            <a:pPr>
              <a:spcAft>
                <a:spcPts val="1800"/>
              </a:spcAft>
              <a:buFont typeface="Wingdings 2" pitchFamily="18" charset="2"/>
              <a:buChar char=""/>
            </a:pPr>
            <a:r>
              <a:rPr lang="cs-CZ" sz="2400" dirty="0" smtClean="0">
                <a:latin typeface="Corbel" pitchFamily="34" charset="0"/>
              </a:rPr>
              <a:t>leží v něm i ČR</a:t>
            </a:r>
          </a:p>
          <a:p>
            <a:pPr>
              <a:spcAft>
                <a:spcPts val="1800"/>
              </a:spcAft>
              <a:buFont typeface="Wingdings 2" pitchFamily="18" charset="2"/>
              <a:buChar char=""/>
            </a:pPr>
            <a:r>
              <a:rPr lang="cs-CZ" sz="2400" dirty="0" smtClean="0">
                <a:latin typeface="Corbel" pitchFamily="34" charset="0"/>
              </a:rPr>
              <a:t>ve skutečnosti se ale hranice časových pásem nemohou dodržovat přesně podle poledníků</a:t>
            </a:r>
          </a:p>
          <a:p>
            <a:pPr>
              <a:spcAft>
                <a:spcPts val="1800"/>
              </a:spcAft>
              <a:buFont typeface="Wingdings 2" pitchFamily="18" charset="2"/>
              <a:buChar char=""/>
            </a:pPr>
            <a:r>
              <a:rPr lang="cs-CZ" sz="2400" dirty="0" smtClean="0">
                <a:latin typeface="Corbel" pitchFamily="34" charset="0"/>
              </a:rPr>
              <a:t>jsou přizpůsobeny hranicím států</a:t>
            </a:r>
          </a:p>
          <a:p>
            <a:pPr>
              <a:spcBef>
                <a:spcPts val="0"/>
              </a:spcBef>
              <a:buFont typeface="Wingdings 2" pitchFamily="18" charset="2"/>
              <a:buChar char=""/>
            </a:pPr>
            <a:r>
              <a:rPr lang="cs-CZ" sz="2400" dirty="0" smtClean="0">
                <a:latin typeface="Corbel" pitchFamily="34" charset="0"/>
              </a:rPr>
              <a:t>většina států užívá na celém území stejný čas 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400" dirty="0" smtClean="0">
                <a:latin typeface="Corbel" pitchFamily="34" charset="0"/>
              </a:rPr>
              <a:t>	(i když některé jejich oblasti leží v jiném časovém pásmu)</a:t>
            </a:r>
          </a:p>
          <a:p>
            <a:pPr lvl="1">
              <a:spcAft>
                <a:spcPts val="1800"/>
              </a:spcAft>
              <a:buFont typeface="Arial" pitchFamily="34" charset="0"/>
              <a:buChar char="•"/>
            </a:pPr>
            <a:endParaRPr lang="cs-CZ" sz="2400" dirty="0" smtClean="0">
              <a:latin typeface="Corbel" pitchFamily="34" charset="0"/>
            </a:endParaRPr>
          </a:p>
          <a:p>
            <a:pPr lvl="2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cs-CZ" sz="2400" dirty="0" smtClean="0">
              <a:latin typeface="Corbe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44008" y="332656"/>
            <a:ext cx="241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24578" name="Picture 2" descr="http://www.zsdobrichovice.cz/programy/zemepis/casova_pasma/soubory/cas%20pasma%20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6" y="1125120"/>
            <a:ext cx="3563649" cy="3276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076056" y="4725144"/>
            <a:ext cx="4536504" cy="1752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4000"/>
              </a:lnSpc>
              <a:buClr>
                <a:srgbClr val="FFCC00"/>
              </a:buClr>
              <a:buSzPct val="200000"/>
            </a:pPr>
            <a:r>
              <a:rPr lang="cs-CZ" sz="2000" dirty="0" smtClean="0">
                <a:latin typeface="Corbel" pitchFamily="34" charset="0"/>
              </a:rPr>
              <a:t>	</a:t>
            </a:r>
            <a:r>
              <a:rPr lang="cs-CZ" sz="2400" dirty="0" smtClean="0">
                <a:latin typeface="Corbel" pitchFamily="34" charset="0"/>
              </a:rPr>
              <a:t>středoevropský čas</a:t>
            </a:r>
          </a:p>
          <a:p>
            <a:pPr lvl="1">
              <a:lnSpc>
                <a:spcPct val="114000"/>
              </a:lnSpc>
              <a:buClr>
                <a:schemeClr val="accent1"/>
              </a:buClr>
              <a:buSzPct val="200000"/>
            </a:pPr>
            <a:r>
              <a:rPr lang="cs-CZ" sz="2400" dirty="0" smtClean="0">
                <a:latin typeface="Corbel" pitchFamily="34" charset="0"/>
              </a:rPr>
              <a:t>	západoevropský čas</a:t>
            </a:r>
          </a:p>
          <a:p>
            <a:pPr lvl="1">
              <a:lnSpc>
                <a:spcPct val="114000"/>
              </a:lnSpc>
              <a:buClr>
                <a:srgbClr val="336600"/>
              </a:buClr>
              <a:buSzPct val="200000"/>
            </a:pPr>
            <a:r>
              <a:rPr lang="cs-CZ" sz="2400" dirty="0" smtClean="0">
                <a:latin typeface="Corbel" pitchFamily="34" charset="0"/>
              </a:rPr>
              <a:t>	východoevropský čas</a:t>
            </a:r>
          </a:p>
          <a:p>
            <a:pPr lvl="1">
              <a:lnSpc>
                <a:spcPct val="114000"/>
              </a:lnSpc>
              <a:buClr>
                <a:srgbClr val="0000FF"/>
              </a:buClr>
              <a:buSzPct val="200000"/>
            </a:pPr>
            <a:r>
              <a:rPr lang="cs-CZ" sz="2400" dirty="0" smtClean="0">
                <a:latin typeface="Corbel" pitchFamily="34" charset="0"/>
              </a:rPr>
              <a:t>	volžský  čas</a:t>
            </a:r>
            <a:endParaRPr lang="cs-CZ" sz="2400" dirty="0">
              <a:latin typeface="Corbel" pitchFamily="34" charset="0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5464899" y="6122099"/>
            <a:ext cx="259229" cy="259229"/>
          </a:xfrm>
          <a:prstGeom prst="ellipse">
            <a:avLst/>
          </a:prstGeom>
          <a:solidFill>
            <a:srgbClr val="0066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5464899" y="5690051"/>
            <a:ext cx="259229" cy="259229"/>
          </a:xfrm>
          <a:prstGeom prst="ellipse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5464899" y="5301208"/>
            <a:ext cx="259229" cy="25922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5464899" y="4897963"/>
            <a:ext cx="259229" cy="25922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ovací šipka 12"/>
          <p:cNvCxnSpPr/>
          <p:nvPr/>
        </p:nvCxnSpPr>
        <p:spPr>
          <a:xfrm>
            <a:off x="4067944" y="1700808"/>
            <a:ext cx="2664296" cy="3600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>
            <a:endCxn id="18" idx="2"/>
          </p:cNvCxnSpPr>
          <p:nvPr/>
        </p:nvCxnSpPr>
        <p:spPr>
          <a:xfrm>
            <a:off x="2627784" y="2348880"/>
            <a:ext cx="4320480" cy="46805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/>
          <p:cNvSpPr/>
          <p:nvPr/>
        </p:nvSpPr>
        <p:spPr>
          <a:xfrm>
            <a:off x="6948264" y="2564904"/>
            <a:ext cx="720080" cy="50405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0"/>
            <a:ext cx="8640960" cy="6858000"/>
          </a:xfrm>
        </p:spPr>
        <p:txBody>
          <a:bodyPr>
            <a:normAutofit/>
          </a:bodyPr>
          <a:lstStyle/>
          <a:p>
            <a:endParaRPr lang="cs-CZ" dirty="0" smtClean="0">
              <a:latin typeface="Corbel" pitchFamily="34" charset="0"/>
            </a:endParaRPr>
          </a:p>
          <a:p>
            <a:r>
              <a:rPr lang="cs-CZ" dirty="0" smtClean="0">
                <a:latin typeface="Corbel" pitchFamily="34" charset="0"/>
              </a:rPr>
              <a:t>v některých státech se zavádí </a:t>
            </a:r>
            <a:r>
              <a:rPr lang="cs-CZ" sz="2800" b="1" dirty="0" smtClean="0">
                <a:solidFill>
                  <a:schemeClr val="accent2"/>
                </a:solidFill>
                <a:latin typeface="Corbel" pitchFamily="34" charset="0"/>
              </a:rPr>
              <a:t>smluvený čas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cs-CZ" b="1" dirty="0" smtClean="0">
                <a:solidFill>
                  <a:schemeClr val="accent2"/>
                </a:solidFill>
                <a:latin typeface="Corbel" pitchFamily="34" charset="0"/>
              </a:rPr>
              <a:t>	     = 	</a:t>
            </a:r>
            <a:r>
              <a:rPr lang="cs-CZ" dirty="0" smtClean="0">
                <a:latin typeface="Corbel" pitchFamily="34" charset="0"/>
              </a:rPr>
              <a:t>dočasné nebo trvalé zavedení času sousedního 	časového pásma</a:t>
            </a:r>
          </a:p>
          <a:p>
            <a:pPr>
              <a:spcBef>
                <a:spcPts val="0"/>
              </a:spcBef>
            </a:pPr>
            <a:r>
              <a:rPr lang="cs-CZ" dirty="0" smtClean="0">
                <a:latin typeface="Corbel" pitchFamily="34" charset="0"/>
              </a:rPr>
              <a:t>v letním období </a:t>
            </a:r>
            <a:r>
              <a:rPr lang="cs-CZ" sz="2400" dirty="0" smtClean="0">
                <a:latin typeface="Corbel" pitchFamily="34" charset="0"/>
              </a:rPr>
              <a:t>(duben – říjen) </a:t>
            </a:r>
            <a:r>
              <a:rPr lang="cs-CZ" dirty="0" smtClean="0">
                <a:latin typeface="Corbel" pitchFamily="34" charset="0"/>
              </a:rPr>
              <a:t> i </a:t>
            </a:r>
            <a:r>
              <a:rPr lang="cs-CZ" dirty="0" smtClean="0">
                <a:solidFill>
                  <a:srgbClr val="C00000"/>
                </a:solidFill>
                <a:latin typeface="Corbel" pitchFamily="34" charset="0"/>
              </a:rPr>
              <a:t>v ČR </a:t>
            </a:r>
            <a:r>
              <a:rPr lang="cs-CZ" dirty="0" smtClean="0">
                <a:latin typeface="Corbel" pitchFamily="34" charset="0"/>
              </a:rPr>
              <a:t> tzv. </a:t>
            </a:r>
            <a:r>
              <a:rPr lang="cs-CZ" sz="2800" b="1" dirty="0" smtClean="0">
                <a:solidFill>
                  <a:schemeClr val="accent2"/>
                </a:solidFill>
                <a:latin typeface="Corbel" pitchFamily="34" charset="0"/>
              </a:rPr>
              <a:t>letní čas </a:t>
            </a:r>
          </a:p>
          <a:p>
            <a:pPr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2"/>
                </a:solidFill>
                <a:latin typeface="Corbel" pitchFamily="34" charset="0"/>
              </a:rPr>
              <a:t>	</a:t>
            </a:r>
            <a:r>
              <a:rPr lang="cs-CZ" sz="2400" dirty="0" smtClean="0">
                <a:latin typeface="Corbel" pitchFamily="34" charset="0"/>
              </a:rPr>
              <a:t>(z důvodu úspory elektrické energie) </a:t>
            </a:r>
            <a:r>
              <a:rPr lang="cs-CZ" dirty="0" smtClean="0">
                <a:latin typeface="Corbel" pitchFamily="34" charset="0"/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cs-CZ" dirty="0" smtClean="0">
                <a:latin typeface="Corbel" pitchFamily="34" charset="0"/>
              </a:rPr>
              <a:t>	     	čas je posunut </a:t>
            </a:r>
            <a:r>
              <a:rPr lang="cs-CZ" b="1" dirty="0" smtClean="0">
                <a:solidFill>
                  <a:schemeClr val="accent2"/>
                </a:solidFill>
                <a:latin typeface="Corbel" pitchFamily="34" charset="0"/>
              </a:rPr>
              <a:t>o 1 hodinu dopředu</a:t>
            </a:r>
            <a:r>
              <a:rPr lang="cs-CZ" dirty="0" smtClean="0">
                <a:solidFill>
                  <a:schemeClr val="accent2"/>
                </a:solidFill>
                <a:latin typeface="Corbel" pitchFamily="34" charset="0"/>
              </a:rPr>
              <a:t>  </a:t>
            </a:r>
            <a:r>
              <a:rPr lang="cs-CZ" dirty="0" smtClean="0">
                <a:latin typeface="Corbel" pitchFamily="34" charset="0"/>
              </a:rPr>
              <a:t>(</a:t>
            </a:r>
            <a:r>
              <a:rPr lang="cs-CZ" sz="2400" dirty="0" smtClean="0">
                <a:latin typeface="Corbel" pitchFamily="34" charset="0"/>
              </a:rPr>
              <a:t>= čas sousedního 							       východ. pásma)</a:t>
            </a:r>
            <a:endParaRPr lang="cs-CZ" dirty="0" smtClean="0">
              <a:latin typeface="Corbel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cs-CZ" sz="2400" dirty="0" smtClean="0">
              <a:latin typeface="Corbel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cs-CZ" dirty="0" smtClean="0">
                <a:latin typeface="Corbel" pitchFamily="34" charset="0"/>
              </a:rPr>
              <a:t>v některých zemích používají čas jiného časového pásma </a:t>
            </a:r>
            <a:r>
              <a:rPr lang="cs-CZ" sz="2400" dirty="0" smtClean="0">
                <a:latin typeface="Corbel" pitchFamily="34" charset="0"/>
              </a:rPr>
              <a:t>(důvodem je většinou propojení dopravní sítě v dané oblasti)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 smtClean="0">
                <a:latin typeface="Corbel" pitchFamily="34" charset="0"/>
              </a:rPr>
              <a:t>velké státy (Rusko, Kanada, USA aj.): několik časových pásem  na svém území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644008" y="332656"/>
            <a:ext cx="241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827584" y="2924968"/>
            <a:ext cx="360040" cy="2160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13" descr="800px-Standard_time_zones_of_the_worl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016982"/>
            <a:ext cx="8954128" cy="48240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507</TotalTime>
  <Words>113</Words>
  <Application>Microsoft Office PowerPoint</Application>
  <PresentationFormat>Předvádění na obrazovce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Jmění</vt:lpstr>
      <vt:lpstr>časová pásma</vt:lpstr>
      <vt:lpstr>obsah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                       datová mez</vt:lpstr>
      <vt:lpstr>Prezentace aplikace PowerPoint</vt:lpstr>
    </vt:vector>
  </TitlesOfParts>
  <Company>AQUADEM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časová pásma</dc:title>
  <dc:creator>Lucie Brožová</dc:creator>
  <cp:lastModifiedBy>Jitka Mačková</cp:lastModifiedBy>
  <cp:revision>116</cp:revision>
  <dcterms:created xsi:type="dcterms:W3CDTF">2012-02-02T18:17:27Z</dcterms:created>
  <dcterms:modified xsi:type="dcterms:W3CDTF">2021-01-06T10:34:52Z</dcterms:modified>
</cp:coreProperties>
</file>